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42" r:id="rId3"/>
    <p:sldId id="326" r:id="rId4"/>
    <p:sldId id="334" r:id="rId5"/>
    <p:sldId id="337" r:id="rId6"/>
    <p:sldId id="338" r:id="rId7"/>
    <p:sldId id="335" r:id="rId8"/>
    <p:sldId id="347" r:id="rId9"/>
    <p:sldId id="346" r:id="rId10"/>
    <p:sldId id="327" r:id="rId11"/>
    <p:sldId id="340" r:id="rId12"/>
    <p:sldId id="344" r:id="rId13"/>
    <p:sldId id="330" r:id="rId14"/>
    <p:sldId id="332" r:id="rId15"/>
    <p:sldId id="333" r:id="rId16"/>
    <p:sldId id="343" r:id="rId17"/>
    <p:sldId id="341" r:id="rId18"/>
    <p:sldId id="321" r:id="rId19"/>
    <p:sldId id="316" r:id="rId20"/>
    <p:sldId id="317" r:id="rId21"/>
    <p:sldId id="318" r:id="rId22"/>
    <p:sldId id="301" r:id="rId23"/>
    <p:sldId id="308" r:id="rId24"/>
    <p:sldId id="329" r:id="rId25"/>
    <p:sldId id="345" r:id="rId26"/>
    <p:sldId id="336" r:id="rId27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860" autoAdjust="0"/>
  </p:normalViewPr>
  <p:slideViewPr>
    <p:cSldViewPr>
      <p:cViewPr>
        <p:scale>
          <a:sx n="108" d="100"/>
          <a:sy n="108" d="100"/>
        </p:scale>
        <p:origin x="-171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7/17/2022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06653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lw.id.au/FPGA/CheapFPGADevelopmentBoard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spreadsheet at </a:t>
            </a:r>
            <a:r>
              <a:rPr lang="en-US" sz="1200" dirty="0" smtClean="0">
                <a:hlinkClick r:id="rId3"/>
              </a:rPr>
              <a:t>https://events.vtools.ieee.org/m/306653</a:t>
            </a:r>
            <a:r>
              <a:rPr lang="en-US" sz="1200" baseline="0" dirty="0" smtClean="0"/>
              <a:t> has a sheet with a long somewhat dated list sorted by FPGA family.  Also a sheet sorted by shape.  ATD: analog to digital converter.  LUT: logic lookup table.  Block RAM: typically dual ported, adjustable aspect ratio.</a:t>
            </a:r>
            <a:endParaRPr lang="en-US" sz="120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292CAB6-7077-4F71-9746-282F4C1B8730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Tina tools are not free, are for the education market in 25 languages.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9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</a:t>
            </a:r>
            <a:r>
              <a:rPr lang="en-US" baseline="0" dirty="0" smtClean="0"/>
              <a:t>.  Academic prices shown.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plan was to do a simple built-in IO board for connection to a limited</a:t>
            </a:r>
            <a:r>
              <a:rPr lang="en-US" baseline="0" dirty="0" smtClean="0"/>
              <a:t> IO FPGA board; with the Boolean board a separate simple IO board is unnecessary.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5510410-3FF0-4018-9E41-EBBA64BE9692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8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source FPGA</a:t>
            </a:r>
            <a:r>
              <a:rPr lang="en-US" baseline="0" dirty="0" smtClean="0"/>
              <a:t> tools: https://symbiflow.github.io</a:t>
            </a:r>
            <a:r>
              <a:rPr lang="en-US" baseline="0" smtClean="0"/>
              <a:t>/ &amp; </a:t>
            </a:r>
            <a:r>
              <a:rPr lang="en-US" baseline="0" dirty="0" smtClean="0"/>
              <a:t>https://hackaday.com/tag/fpga-toolchain/  Logic simulators</a:t>
            </a:r>
            <a:r>
              <a:rPr lang="en-US" baseline="0" smtClean="0"/>
              <a:t>: https://hackaday.com/2021/06/10/survey-of-simple-logic-simulators/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FC6F0CD-9036-4DFD-A29C-449A7192B27D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43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maximum</a:t>
            </a:r>
            <a:r>
              <a:rPr lang="en-US" baseline="0" dirty="0" smtClean="0"/>
              <a:t> FPGA capabilities: 4M 6LUT, 12K DSP, 700Mb block RAM, 32GB DRAM.  Biggest parts use multiple die in same package.  HBM: High bandwidth memory.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0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 removed Altera history</a:t>
            </a:r>
            <a:r>
              <a:rPr lang="en-US" baseline="0" dirty="0" smtClean="0"/>
              <a:t> web page.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Replaced Campus-FPGA with </a:t>
            </a:r>
            <a:r>
              <a:rPr lang="en-US" dirty="0" err="1" smtClean="0"/>
              <a:t>Gowin</a:t>
            </a:r>
            <a:r>
              <a:rPr lang="en-US" dirty="0" smtClean="0"/>
              <a:t> RUNBER.  4 digit 7-seg </a:t>
            </a:r>
            <a:r>
              <a:rPr lang="en-US" baseline="0" dirty="0" smtClean="0"/>
              <a:t>with 5 PB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possible: IEEE Student</a:t>
            </a:r>
            <a:r>
              <a:rPr lang="en-US" baseline="0" dirty="0" smtClean="0"/>
              <a:t> chapters help students with Boolean Board usage?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621EE8E-AB03-488D-B8A1-B4388A7A1731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73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Meets</a:t>
            </a:r>
            <a:r>
              <a:rPr lang="en-US" baseline="0" dirty="0" smtClean="0"/>
              <a:t> most of the Built-in IO “requirements”, has tutorials, LUT count is relatively low but adequate, one could replace potentiometer(#10) with single turn version.  Unable to interact with web page.  Phone number does not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60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Included</a:t>
            </a:r>
            <a:r>
              <a:rPr lang="en-US" baseline="0" dirty="0" smtClean="0"/>
              <a:t> to show a board with slightly less built-in user IO, has ESP32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and DRAM.  Many, many other </a:t>
            </a:r>
            <a:r>
              <a:rPr lang="en-US" baseline="0" dirty="0" err="1" smtClean="0"/>
              <a:t>Zynq</a:t>
            </a:r>
            <a:r>
              <a:rPr lang="en-US" baseline="0" dirty="0" smtClean="0"/>
              <a:t> boards available (at similar or greater prices).  </a:t>
            </a:r>
            <a:r>
              <a:rPr lang="en-US" baseline="0" dirty="0" err="1" smtClean="0"/>
              <a:t>Zyng</a:t>
            </a:r>
            <a:r>
              <a:rPr lang="en-US" baseline="0" dirty="0" smtClean="0"/>
              <a:t> FPGA has one or two ARM Cortex A9 cores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29E696-A750-4CBF-99EE-A5181549250C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9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more like these available.  See: </a:t>
            </a:r>
            <a:r>
              <a:rPr lang="en-US" dirty="0" smtClean="0">
                <a:hlinkClick r:id="rId3"/>
              </a:rPr>
              <a:t>https://www.joelw.id.au/FPGA/CheapFPGADevelopmentBoards</a:t>
            </a:r>
            <a:r>
              <a:rPr lang="en-US" baseline="0" dirty="0" smtClean="0"/>
              <a:t> with boards sorted by FPGA family.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7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has two push buttons (AKA “tact” switches).  Has</a:t>
            </a:r>
            <a:r>
              <a:rPr lang="en-US" baseline="0" dirty="0" smtClean="0"/>
              <a:t> Arduino connectors. </a:t>
            </a:r>
            <a:r>
              <a:rPr lang="en-US" dirty="0" smtClean="0"/>
              <a:t> SRAM</a:t>
            </a:r>
            <a:r>
              <a:rPr lang="en-US" baseline="0" dirty="0" smtClean="0"/>
              <a:t> &amp; SD card slot facilitates use of Intel/Altera NIOS-II soft processor.  Academic price shown.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42F37E8-6C41-4703-BD15-7993D5E9DB99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Has push buttons in “navigation” configuration.  Academic price shown.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FF74DAF-7B22-4A0E-904D-7B2CA15869DB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9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 with or without Bluetooth LE.  Only four user push buttons.  Shown on Xilinx University</a:t>
            </a:r>
            <a:r>
              <a:rPr lang="en-US" baseline="0" dirty="0" smtClean="0"/>
              <a:t> program</a:t>
            </a:r>
            <a:r>
              <a:rPr lang="en-US" dirty="0" smtClean="0"/>
              <a:t> web page.  Winning features are servo headers &amp; potentiometer.  The staggered IO holes is deliberate, will hold</a:t>
            </a:r>
            <a:r>
              <a:rPr lang="en-US" baseline="0" dirty="0" smtClean="0"/>
              <a:t> and connect headers without soldering “temporarily”.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 board with two ARM A9</a:t>
            </a:r>
            <a:r>
              <a:rPr lang="en-US" baseline="0" dirty="0" smtClean="0"/>
              <a:t> cores.  Available at </a:t>
            </a:r>
            <a:r>
              <a:rPr lang="en-US" baseline="0" dirty="0" err="1" smtClean="0"/>
              <a:t>RealDigital</a:t>
            </a:r>
            <a:r>
              <a:rPr lang="en-US" baseline="0" dirty="0" smtClean="0"/>
              <a:t> and Newark.  </a:t>
            </a:r>
            <a:r>
              <a:rPr lang="en-US" b="1" baseline="0" dirty="0" smtClean="0"/>
              <a:t>See http://www.pynq.io for it’s software infrastructure!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 at Amazon for $69.  4K LUTs,</a:t>
            </a:r>
            <a:r>
              <a:rPr lang="en-US" baseline="0" dirty="0" smtClean="0"/>
              <a:t> 8MB SRAM.  Kit Has connection cables. 4 slide &amp; 4 DIP switches, 6 PB, 12 LED, 2 Grove connectors, and the four digit 7-segment display.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9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5783-20E6-447D-AA3B-72BE9C7CDA21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core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s.vtools.ieee.org/m/30665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://www.cpe.virginia.edu/grads/pdfs/January%202016/VLSI.pdf" TargetMode="External"/><Relationship Id="rId7" Type="http://schemas.openxmlformats.org/officeDocument/2006/relationships/hyperlink" Target="http://www.altera.com/about/company/history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ndinguniverse.com/company-histories/altera-corporation-history/" TargetMode="External"/><Relationship Id="rId5" Type="http://schemas.openxmlformats.org/officeDocument/2006/relationships/hyperlink" Target="http://www-inst.eecs.berkeley.edu/~cs294-59/fa10/resources/Xilinx-history/Xilinx-history.html" TargetMode="External"/><Relationship Id="rId4" Type="http://schemas.openxmlformats.org/officeDocument/2006/relationships/hyperlink" Target="https://www.youtube.com/watch?v=4ntXSyOhlBY" TargetMode="External"/><Relationship Id="rId9" Type="http://schemas.openxmlformats.org/officeDocument/2006/relationships/hyperlink" Target="https://opencores.org/project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Low Cost FPGA Boards</a:t>
            </a:r>
            <a:br>
              <a:rPr lang="en-US" sz="4000" dirty="0" smtClean="0"/>
            </a:br>
            <a:r>
              <a:rPr lang="en-US" sz="4000" dirty="0" smtClean="0"/>
              <a:t>their tools &amp; course material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James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400" dirty="0" smtClean="0">
                <a:solidFill>
                  <a:schemeClr val="tx1"/>
                </a:solidFill>
              </a:rPr>
              <a:t>        jim.brakefield@ieee.org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IEEE </a:t>
            </a:r>
            <a:r>
              <a:rPr lang="en-US" sz="2800" dirty="0" smtClean="0">
                <a:solidFill>
                  <a:schemeClr val="tx1"/>
                </a:solidFill>
              </a:rPr>
              <a:t>Computer</a:t>
            </a:r>
            <a:r>
              <a:rPr lang="en-US" sz="2400" dirty="0" smtClean="0">
                <a:solidFill>
                  <a:schemeClr val="tx1"/>
                </a:solidFill>
              </a:rPr>
              <a:t> Society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Built-in IO Done Just </a:t>
            </a:r>
            <a:r>
              <a:rPr lang="en-US" sz="4000" dirty="0"/>
              <a:t>R</a:t>
            </a:r>
            <a:r>
              <a:rPr lang="en-US" sz="4000" dirty="0" smtClean="0"/>
              <a:t>ight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and/or DIP switches</a:t>
            </a:r>
          </a:p>
          <a:p>
            <a:r>
              <a:rPr lang="en-US" dirty="0"/>
              <a:t>5</a:t>
            </a:r>
            <a:r>
              <a:rPr lang="en-US" dirty="0" smtClean="0"/>
              <a:t>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(Arduino, Pi, DIP pattern…)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Nice to have built-in IO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</a:t>
            </a:r>
          </a:p>
          <a:p>
            <a:r>
              <a:rPr lang="en-US" dirty="0" smtClean="0"/>
              <a:t>SRAM or DRAM for microprocessor memory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for microprocessor operating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FPGA board rankings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2" y="1081426"/>
            <a:ext cx="7846836" cy="4876800"/>
          </a:xfrm>
        </p:spPr>
      </p:pic>
    </p:spTree>
    <p:extLst>
      <p:ext uri="{BB962C8B-B14F-4D97-AF65-F5344CB8AC3E}">
        <p14:creationId xmlns:p14="http://schemas.microsoft.com/office/powerpoint/2010/main" val="54515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err="1" smtClean="0"/>
              <a:t>Realdigital</a:t>
            </a:r>
            <a:r>
              <a:rPr lang="en-US" sz="2800" dirty="0" smtClean="0"/>
              <a:t>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00050" lvl="2" indent="0">
              <a:buNone/>
            </a:pPr>
            <a:r>
              <a:rPr lang="en-US" dirty="0" smtClean="0"/>
              <a:t>Have added support for the RealDigital.org Boolean Board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66338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92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</a:t>
            </a:r>
            <a:r>
              <a:rPr lang="en-US" sz="1600" dirty="0" smtClean="0"/>
              <a:t>   </a:t>
            </a:r>
            <a:r>
              <a:rPr lang="en-US" sz="1600" dirty="0" smtClean="0"/>
              <a:t>$200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63779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$549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37780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$2149</a:t>
            </a:r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appears readily possible to configure Digital logic simulator to almost any FPGA board.</a:t>
            </a:r>
          </a:p>
          <a:p>
            <a:r>
              <a:rPr lang="en-US" dirty="0"/>
              <a:t>Would help beginning users if there was automation to run the design flow from schematic entry to FPGA download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DE10-Lite and </a:t>
            </a:r>
            <a:r>
              <a:rPr lang="en-US" dirty="0" err="1" smtClean="0"/>
              <a:t>Basys</a:t>
            </a:r>
            <a:r>
              <a:rPr lang="en-US" dirty="0" smtClean="0"/>
              <a:t> 3 Artix-7 widely used.</a:t>
            </a:r>
          </a:p>
          <a:p>
            <a:r>
              <a:rPr lang="en-US" dirty="0" smtClean="0"/>
              <a:t>Boolean Board beats </a:t>
            </a:r>
            <a:r>
              <a:rPr lang="en-US" dirty="0" err="1" smtClean="0"/>
              <a:t>Basys</a:t>
            </a:r>
            <a:r>
              <a:rPr lang="en-US" dirty="0" smtClean="0"/>
              <a:t> 3 on price and built-in IO. </a:t>
            </a:r>
          </a:p>
          <a:p>
            <a:r>
              <a:rPr lang="en-US" dirty="0" smtClean="0"/>
              <a:t>DE10-Lite has somewhat inadequate built-in IO.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board using a minimal cost FPGA chip with adequate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built-in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IO would be useful for connecting to FPGA boards with limited “built-in” IO.  Could be a student chapter project?</a:t>
            </a:r>
          </a:p>
        </p:txBody>
      </p:sp>
    </p:spTree>
    <p:extLst>
      <p:ext uri="{BB962C8B-B14F-4D97-AF65-F5344CB8AC3E}">
        <p14:creationId xmlns:p14="http://schemas.microsoft.com/office/powerpoint/2010/main" val="15958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G</a:t>
            </a:r>
            <a:r>
              <a:rPr lang="en-US" sz="4000" dirty="0" err="1" smtClean="0"/>
              <a:t>otchas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Inflation &amp; chip shortages</a:t>
            </a:r>
          </a:p>
          <a:p>
            <a:r>
              <a:rPr lang="en-US" dirty="0" smtClean="0"/>
              <a:t>FPGA news &amp; surprises</a:t>
            </a:r>
          </a:p>
          <a:p>
            <a:pPr lvl="1"/>
            <a:r>
              <a:rPr lang="en-US" dirty="0" smtClean="0"/>
              <a:t>Raspberry Pi FPGA board?</a:t>
            </a:r>
          </a:p>
          <a:p>
            <a:pPr lvl="1"/>
            <a:r>
              <a:rPr lang="en-US" dirty="0" smtClean="0"/>
              <a:t>New “educational” FPGA boards appearing often</a:t>
            </a:r>
          </a:p>
          <a:p>
            <a:r>
              <a:rPr lang="en-US" dirty="0" smtClean="0"/>
              <a:t>Open source FPGA tools support a limited set of FPGA chips (Artix-7, ICE40 &amp; ECP5).</a:t>
            </a:r>
          </a:p>
          <a:p>
            <a:r>
              <a:rPr lang="en-US" dirty="0" smtClean="0"/>
              <a:t>Board usage requires PC (Windows or Linux)</a:t>
            </a:r>
          </a:p>
          <a:p>
            <a:r>
              <a:rPr lang="en-US" dirty="0" smtClean="0"/>
              <a:t>Xilinx </a:t>
            </a:r>
            <a:r>
              <a:rPr lang="en-US" dirty="0" err="1" smtClean="0"/>
              <a:t>Vivado</a:t>
            </a:r>
            <a:r>
              <a:rPr lang="en-US" dirty="0" smtClean="0"/>
              <a:t> requires 70+ GB disk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67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Low End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5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Glue </a:t>
            </a:r>
            <a:r>
              <a:rPr lang="en-US" dirty="0" smtClean="0"/>
              <a:t>logic					</a:t>
            </a:r>
            <a:r>
              <a:rPr lang="en-US" sz="3000" dirty="0" smtClean="0"/>
              <a:t>	Connection </a:t>
            </a:r>
            <a:r>
              <a:rPr lang="en-US" sz="3000" dirty="0"/>
              <a:t>of disparate devices to </a:t>
            </a:r>
            <a:r>
              <a:rPr lang="en-US" sz="3000" dirty="0" smtClean="0"/>
              <a:t>a </a:t>
            </a:r>
            <a:r>
              <a:rPr lang="en-US" sz="3000" dirty="0" err="1" smtClean="0"/>
              <a:t>uP</a:t>
            </a:r>
            <a:endParaRPr lang="en-US" sz="3000" dirty="0"/>
          </a:p>
          <a:p>
            <a:pPr marL="0" indent="0">
              <a:buNone/>
            </a:pPr>
            <a:r>
              <a:rPr lang="en-US" dirty="0" smtClean="0"/>
              <a:t>	Last </a:t>
            </a:r>
            <a:r>
              <a:rPr lang="en-US" dirty="0"/>
              <a:t>minute patches</a:t>
            </a:r>
          </a:p>
          <a:p>
            <a:endParaRPr lang="en-US" dirty="0" smtClean="0"/>
          </a:p>
          <a:p>
            <a:r>
              <a:rPr lang="en-US" dirty="0" smtClean="0"/>
              <a:t>Logic </a:t>
            </a:r>
            <a:r>
              <a:rPr lang="en-US" dirty="0"/>
              <a:t>funnel						</a:t>
            </a:r>
            <a:r>
              <a:rPr lang="en-US" dirty="0" smtClean="0"/>
              <a:t>Legacy </a:t>
            </a:r>
            <a:r>
              <a:rPr lang="en-US" dirty="0"/>
              <a:t>design </a:t>
            </a:r>
            <a:r>
              <a:rPr lang="en-US" dirty="0" smtClean="0"/>
              <a:t>re-hosting</a:t>
            </a:r>
          </a:p>
          <a:p>
            <a:pPr marL="0" indent="0">
              <a:buNone/>
            </a:pPr>
            <a:r>
              <a:rPr lang="en-US" dirty="0" smtClean="0"/>
              <a:t>           IP: pre-packaged modules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Soft core processors &amp; peripherals </a:t>
            </a:r>
            <a:r>
              <a:rPr lang="en-US" dirty="0" smtClean="0"/>
              <a:t>	(</a:t>
            </a:r>
            <a:r>
              <a:rPr lang="en-US" dirty="0" smtClean="0">
                <a:hlinkClick r:id="rId2"/>
              </a:rPr>
              <a:t>www.opencores.org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1200" y="1219200"/>
            <a:ext cx="29183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1.5-3mm </a:t>
            </a:r>
            <a:r>
              <a:rPr lang="en-US" sz="2400" i="1" dirty="0" err="1"/>
              <a:t>pkg</a:t>
            </a:r>
            <a:r>
              <a:rPr lang="en-US" sz="2400" i="1" dirty="0"/>
              <a:t>, 2K </a:t>
            </a:r>
            <a:r>
              <a:rPr lang="en-US" sz="2400" i="1" dirty="0" smtClean="0"/>
              <a:t>LUTs</a:t>
            </a:r>
            <a:endParaRPr lang="en-US" sz="2400" i="1" dirty="0"/>
          </a:p>
          <a:p>
            <a:r>
              <a:rPr lang="en-US" sz="2400" i="1" dirty="0" smtClean="0"/>
              <a:t>.1Mb </a:t>
            </a:r>
            <a:r>
              <a:rPr lang="en-US" sz="2400" i="1" dirty="0"/>
              <a:t>block RAM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44523" y="3352800"/>
            <a:ext cx="24970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20K </a:t>
            </a:r>
            <a:r>
              <a:rPr lang="en-US" sz="2400" i="1" dirty="0" smtClean="0"/>
              <a:t>LUTs</a:t>
            </a:r>
            <a:r>
              <a:rPr lang="en-US" sz="2400" i="1" dirty="0"/>
              <a:t>, 40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1Mb block 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9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Considerations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is thought that ownership of an FPGA board will lead to greater usage and knowledge.  As opposed to shared laboratory equipment.  Something that can easily be carried in a backpack and always available.</a:t>
            </a:r>
          </a:p>
          <a:p>
            <a:r>
              <a:rPr lang="en-US" dirty="0" smtClean="0"/>
              <a:t>If you disagree with FPGA board choice, a spreadsheet gives sufficient info to make your own choice.</a:t>
            </a:r>
          </a:p>
          <a:p>
            <a:r>
              <a:rPr lang="en-US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dirty="0" smtClean="0"/>
              <a:t>Academic prices shown where available.</a:t>
            </a:r>
          </a:p>
          <a:p>
            <a:r>
              <a:rPr lang="en-US" sz="3100" dirty="0" smtClean="0"/>
              <a:t>These slides &amp; spreadsheet </a:t>
            </a:r>
            <a:r>
              <a:rPr lang="en-US" sz="3100" dirty="0"/>
              <a:t>at: </a:t>
            </a:r>
            <a:r>
              <a:rPr lang="en-US" sz="3100" dirty="0" smtClean="0">
                <a:hlinkClick r:id="rId2"/>
              </a:rPr>
              <a:t>https</a:t>
            </a:r>
            <a:r>
              <a:rPr lang="en-US" sz="3100" dirty="0">
                <a:hlinkClick r:id="rId2"/>
              </a:rPr>
              <a:t>://</a:t>
            </a:r>
            <a:r>
              <a:rPr lang="en-US" sz="3100" dirty="0" smtClean="0">
                <a:hlinkClick r:id="rId2"/>
              </a:rPr>
              <a:t>events.vtools.ieee.org/m/306653</a:t>
            </a:r>
            <a:endParaRPr lang="en-US" sz="3100" dirty="0" smtClean="0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Mid-scale </a:t>
            </a:r>
            <a:r>
              <a:rPr lang="en-US" sz="40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0197"/>
            <a:ext cx="8229600" cy="4114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Communications: Internet routers, Telephone switches, Protocol conversion</a:t>
            </a:r>
          </a:p>
          <a:p>
            <a:r>
              <a:rPr lang="en-US" sz="2800" dirty="0" smtClean="0"/>
              <a:t>Signal </a:t>
            </a:r>
            <a:r>
              <a:rPr lang="en-US" sz="2800" dirty="0"/>
              <a:t>Processing: </a:t>
            </a:r>
            <a:r>
              <a:rPr lang="en-US" sz="2800" dirty="0" smtClean="0"/>
              <a:t>Software defined radio, Camera</a:t>
            </a:r>
            <a:r>
              <a:rPr lang="en-US" sz="2800" dirty="0"/>
              <a:t>, Audio, Video, Radar …</a:t>
            </a:r>
          </a:p>
          <a:p>
            <a:r>
              <a:rPr lang="en-US" sz="2800" dirty="0" smtClean="0"/>
              <a:t>Test &amp; Measurement: </a:t>
            </a:r>
            <a:r>
              <a:rPr lang="en-US" sz="2800" dirty="0"/>
              <a:t>high speed A2D &amp; D2A, </a:t>
            </a:r>
          </a:p>
          <a:p>
            <a:r>
              <a:rPr lang="en-US" sz="2800" dirty="0" smtClean="0"/>
              <a:t>Big </a:t>
            </a:r>
            <a:r>
              <a:rPr lang="en-US" sz="2800" dirty="0"/>
              <a:t>science: Super-collider, SETI, etc.</a:t>
            </a:r>
          </a:p>
          <a:p>
            <a:r>
              <a:rPr lang="en-US" sz="2800" dirty="0" smtClean="0"/>
              <a:t>Aerospace</a:t>
            </a:r>
            <a:r>
              <a:rPr lang="en-US" sz="2800" dirty="0"/>
              <a:t>: radiation hardened, military temperature range</a:t>
            </a:r>
          </a:p>
          <a:p>
            <a:r>
              <a:rPr lang="en-US" sz="2800" dirty="0" smtClean="0"/>
              <a:t>SOC </a:t>
            </a:r>
            <a:r>
              <a:rPr lang="en-US" sz="2800" dirty="0"/>
              <a:t>(System On a Chip): driverless vehicles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7400" y="1066800"/>
            <a:ext cx="2657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200K LUTs, 1K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15Mb block RAM</a:t>
            </a:r>
          </a:p>
        </p:txBody>
      </p:sp>
    </p:spTree>
    <p:extLst>
      <p:ext uri="{BB962C8B-B14F-4D97-AF65-F5344CB8AC3E}">
        <p14:creationId xmlns:p14="http://schemas.microsoft.com/office/powerpoint/2010/main" val="1373119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64770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High End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14800"/>
          </a:xfrm>
        </p:spPr>
        <p:txBody>
          <a:bodyPr/>
          <a:lstStyle/>
          <a:p>
            <a:r>
              <a:rPr lang="en-US" dirty="0"/>
              <a:t>ASIC (Applications Specific Integrated Circuit) emulation</a:t>
            </a:r>
          </a:p>
          <a:p>
            <a:r>
              <a:rPr lang="en-US" dirty="0" smtClean="0"/>
              <a:t>High </a:t>
            </a:r>
            <a:r>
              <a:rPr lang="en-US" dirty="0"/>
              <a:t>end weapons, who knows what else?</a:t>
            </a:r>
          </a:p>
          <a:p>
            <a:r>
              <a:rPr lang="en-US" dirty="0" smtClean="0"/>
              <a:t>Super-computing </a:t>
            </a:r>
            <a:r>
              <a:rPr lang="en-US" dirty="0"/>
              <a:t>coprocessor</a:t>
            </a:r>
          </a:p>
          <a:p>
            <a:pPr marL="0" indent="0">
              <a:buNone/>
            </a:pPr>
            <a:r>
              <a:rPr lang="en-US" dirty="0"/>
              <a:t>	Intel bought </a:t>
            </a:r>
            <a:r>
              <a:rPr lang="en-US" dirty="0" smtClean="0"/>
              <a:t>Altera, AMD bought Xilinx</a:t>
            </a:r>
            <a:endParaRPr lang="en-US" dirty="0"/>
          </a:p>
          <a:p>
            <a:r>
              <a:rPr lang="en-US" dirty="0" smtClean="0"/>
              <a:t>Wall </a:t>
            </a:r>
            <a:r>
              <a:rPr lang="en-US" dirty="0"/>
              <a:t>street (high frequency trading)</a:t>
            </a:r>
          </a:p>
          <a:p>
            <a:r>
              <a:rPr lang="en-US" dirty="0" smtClean="0"/>
              <a:t>AI/deep NN/data center acceleration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1143000"/>
            <a:ext cx="451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Up to 4M 6LUTs</a:t>
            </a:r>
            <a:r>
              <a:rPr lang="en-US" sz="2400" i="1" dirty="0"/>
              <a:t>, </a:t>
            </a:r>
            <a:r>
              <a:rPr lang="en-US" sz="2400" i="1" dirty="0" smtClean="0"/>
              <a:t>12K </a:t>
            </a:r>
            <a:r>
              <a:rPr lang="en-US" sz="2400" i="1" dirty="0" smtClean="0"/>
              <a:t>DSPs,</a:t>
            </a:r>
          </a:p>
          <a:p>
            <a:r>
              <a:rPr lang="en-US" sz="2400" i="1" dirty="0" smtClean="0"/>
              <a:t> </a:t>
            </a:r>
            <a:r>
              <a:rPr lang="en-US" sz="2400" i="1" dirty="0"/>
              <a:t>7</a:t>
            </a:r>
            <a:r>
              <a:rPr lang="en-US" sz="2400" i="1" dirty="0" smtClean="0"/>
              <a:t>00Mb </a:t>
            </a:r>
            <a:r>
              <a:rPr lang="en-US" sz="2400" i="1" dirty="0"/>
              <a:t>block </a:t>
            </a:r>
            <a:r>
              <a:rPr lang="en-US" sz="2400" i="1" dirty="0" smtClean="0"/>
              <a:t>RAM, 2GB HBM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65612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</a:t>
            </a:r>
            <a:r>
              <a:rPr lang="en-US" dirty="0" smtClean="0"/>
              <a:t>IEEE </a:t>
            </a:r>
            <a:r>
              <a:rPr lang="en-US" dirty="0"/>
              <a:t>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3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sz="2900" dirty="0"/>
              <a:t> </a:t>
            </a:r>
            <a:r>
              <a:rPr lang="en-US" sz="2900" u="sng" dirty="0">
                <a:hlinkClick r:id="rId4"/>
              </a:rPr>
              <a:t>https://</a:t>
            </a:r>
            <a:r>
              <a:rPr lang="en-US" sz="2900" u="sng" dirty="0" smtClean="0">
                <a:hlinkClick r:id="rId4"/>
              </a:rPr>
              <a:t>www.youtube.com/watch?v=4ntXSyOhlBY</a:t>
            </a:r>
            <a:endParaRPr lang="en-US" sz="2900" u="sng" dirty="0" smtClean="0"/>
          </a:p>
          <a:p>
            <a:pPr marL="457200" lvl="1" indent="0">
              <a:buNone/>
            </a:pPr>
            <a:r>
              <a:rPr lang="en-US" i="1" dirty="0" smtClean="0"/>
              <a:t>Xilinx </a:t>
            </a:r>
            <a:r>
              <a:rPr lang="en-US" i="1" dirty="0"/>
              <a:t>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www-inst.eecs.berkeley.edu</a:t>
            </a:r>
            <a:r>
              <a:rPr lang="en-US" u="sng" dirty="0">
                <a:hlinkClick r:id="rId5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</a:t>
            </a:r>
            <a:r>
              <a:rPr lang="en-US" dirty="0"/>
              <a:t>, </a:t>
            </a:r>
            <a:r>
              <a:rPr lang="en-US" sz="2900" dirty="0">
                <a:hlinkClick r:id="rId6"/>
              </a:rPr>
              <a:t>http://www.fundinguniverse.com/company-histories/altera-corporation-history</a:t>
            </a:r>
            <a:r>
              <a:rPr lang="en-US" sz="2900" dirty="0" smtClean="0">
                <a:hlinkClick r:id="rId6"/>
              </a:rPr>
              <a:t>/</a:t>
            </a:r>
            <a:endParaRPr lang="en-US" sz="2900" dirty="0"/>
          </a:p>
          <a:p>
            <a:pPr marL="457200" lvl="1" indent="0">
              <a:buNone/>
            </a:pPr>
            <a:r>
              <a:rPr lang="en-US" u="sng" strike="sngStrike" dirty="0" smtClean="0">
                <a:hlinkClick r:id="rId7"/>
              </a:rPr>
              <a:t>www.altera.com/about/company/history.html</a:t>
            </a:r>
            <a:endParaRPr lang="en-US" strike="sngStrike" dirty="0"/>
          </a:p>
          <a:p>
            <a:r>
              <a:rPr lang="en-US" dirty="0" smtClean="0"/>
              <a:t>Low cost FPGA boards</a:t>
            </a:r>
          </a:p>
          <a:p>
            <a:pPr marL="457200" lvl="1" indent="0">
              <a:buNone/>
            </a:pPr>
            <a:r>
              <a:rPr lang="en-US" dirty="0">
                <a:hlinkClick r:id="rId8"/>
              </a:rPr>
              <a:t>https://www.joelw.id.au/FPGA/CheapFPGADevelopmentBoards</a:t>
            </a:r>
            <a:endParaRPr lang="en-US" dirty="0"/>
          </a:p>
          <a:p>
            <a:r>
              <a:rPr lang="en-US" dirty="0" smtClean="0"/>
              <a:t>Open source IP </a:t>
            </a: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opencores.org/projects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Request for support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000" dirty="0" smtClean="0"/>
              <a:t>Boolean Board built-in IO support for Digital logic simulator (done):</a:t>
            </a:r>
          </a:p>
          <a:p>
            <a:pPr lvl="1"/>
            <a:r>
              <a:rPr lang="en-US" sz="2600" dirty="0" smtClean="0"/>
              <a:t>LEDs, Slide switches, Push buttons, 100MHz clock</a:t>
            </a:r>
          </a:p>
          <a:p>
            <a:pPr lvl="1"/>
            <a:r>
              <a:rPr lang="en-US" sz="2600" dirty="0" smtClean="0"/>
              <a:t>Seven segment digit multiplexer &amp; hex decode</a:t>
            </a:r>
          </a:p>
          <a:p>
            <a:pPr lvl="1"/>
            <a:r>
              <a:rPr lang="en-US" sz="2600" dirty="0" smtClean="0"/>
              <a:t>Potentiometer IP (per </a:t>
            </a:r>
            <a:r>
              <a:rPr lang="en-US" sz="2600" dirty="0" err="1" smtClean="0"/>
              <a:t>Realdigital</a:t>
            </a:r>
            <a:r>
              <a:rPr lang="en-US" sz="2600" dirty="0" smtClean="0"/>
              <a:t> tutorial)</a:t>
            </a:r>
          </a:p>
          <a:p>
            <a:pPr lvl="1"/>
            <a:r>
              <a:rPr lang="en-US" sz="2600" dirty="0"/>
              <a:t>HDMI IP (per </a:t>
            </a:r>
            <a:r>
              <a:rPr lang="en-US" sz="2600" dirty="0" err="1"/>
              <a:t>Realdigital</a:t>
            </a:r>
            <a:r>
              <a:rPr lang="en-US" sz="2600" dirty="0"/>
              <a:t> tutorial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b="1" dirty="0" smtClean="0"/>
              <a:t>Modify:</a:t>
            </a:r>
            <a:r>
              <a:rPr lang="en-US" sz="2600" dirty="0" smtClean="0"/>
              <a:t>  Digital/examples/</a:t>
            </a:r>
            <a:r>
              <a:rPr lang="en-US" sz="2600" dirty="0" err="1" smtClean="0"/>
              <a:t>hdl</a:t>
            </a:r>
            <a:r>
              <a:rPr lang="en-US" sz="2600" dirty="0" smtClean="0"/>
              <a:t>/BASYS3.config</a:t>
            </a:r>
          </a:p>
          <a:p>
            <a:pPr marL="914400" lvl="2" indent="0">
              <a:buNone/>
            </a:pPr>
            <a:r>
              <a:rPr lang="en-US" sz="2600" dirty="0" smtClean="0"/>
              <a:t>E.g. copy &amp; rename to </a:t>
            </a:r>
            <a:r>
              <a:rPr lang="en-US" sz="2600" dirty="0" err="1" smtClean="0"/>
              <a:t>Boolbd.config</a:t>
            </a:r>
            <a:endParaRPr lang="en-US" sz="2600" dirty="0" smtClean="0"/>
          </a:p>
          <a:p>
            <a:pPr marL="914400" lvl="2" indent="0">
              <a:buNone/>
            </a:pPr>
            <a:r>
              <a:rPr lang="en-US" sz="2600" b="1" dirty="0" smtClean="0"/>
              <a:t>Per:</a:t>
            </a:r>
            <a:r>
              <a:rPr lang="en-US" sz="2600" dirty="0" smtClean="0"/>
              <a:t> Digital/examples/hdl/HowTo.md</a:t>
            </a:r>
          </a:p>
          <a:p>
            <a:pPr marL="914400" lvl="2" indent="0">
              <a:buNone/>
            </a:pPr>
            <a:r>
              <a:rPr lang="en-US" sz="2600" dirty="0" smtClean="0"/>
              <a:t>Copy, edit and rename BASYS3_IOs.dig to </a:t>
            </a:r>
            <a:r>
              <a:rPr lang="en-US" sz="2600" dirty="0" err="1" smtClean="0"/>
              <a:t>Boolbd_IOs.dig</a:t>
            </a:r>
            <a:endParaRPr lang="en-US" sz="2600" dirty="0" smtClean="0"/>
          </a:p>
          <a:p>
            <a:r>
              <a:rPr lang="en-US" sz="3000" dirty="0" smtClean="0"/>
              <a:t>Automation of: schematic -&gt; FPGA download</a:t>
            </a:r>
          </a:p>
          <a:p>
            <a:r>
              <a:rPr lang="en-US" sz="3000" dirty="0" smtClean="0"/>
              <a:t>Customized course materials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7497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Altera FPGA Study Board </a:t>
            </a:r>
            <a:r>
              <a:rPr lang="en-US" sz="3200" dirty="0" smtClean="0"/>
              <a:t>$59 &amp; $69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6618077" cy="5029200"/>
          </a:xfrm>
        </p:spPr>
      </p:pic>
    </p:spTree>
    <p:extLst>
      <p:ext uri="{BB962C8B-B14F-4D97-AF65-F5344CB8AC3E}">
        <p14:creationId xmlns:p14="http://schemas.microsoft.com/office/powerpoint/2010/main" val="40190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Blackboard</a:t>
            </a:r>
            <a:r>
              <a:rPr lang="en-US" dirty="0" smtClean="0"/>
              <a:t> </a:t>
            </a:r>
            <a:r>
              <a:rPr lang="en-US" sz="3200" dirty="0" smtClean="0"/>
              <a:t>$136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5690"/>
            <a:ext cx="6172200" cy="5250166"/>
          </a:xfrm>
        </p:spPr>
      </p:pic>
    </p:spTree>
    <p:extLst>
      <p:ext uri="{BB962C8B-B14F-4D97-AF65-F5344CB8AC3E}">
        <p14:creationId xmlns:p14="http://schemas.microsoft.com/office/powerpoint/2010/main" val="19846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Under $40 &amp; some built-in IO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DE10-Lite board </a:t>
            </a:r>
            <a:r>
              <a:rPr lang="en-US" sz="3200" dirty="0" smtClean="0"/>
              <a:t>$77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6629400" cy="5137980"/>
          </a:xfrm>
        </p:spPr>
      </p:pic>
    </p:spTree>
    <p:extLst>
      <p:ext uri="{BB962C8B-B14F-4D97-AF65-F5344CB8AC3E}">
        <p14:creationId xmlns:p14="http://schemas.microsoft.com/office/powerpoint/2010/main" val="359717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Basys</a:t>
            </a:r>
            <a:r>
              <a:rPr lang="en-US" sz="4000" dirty="0" smtClean="0"/>
              <a:t> 3 Artix-7 </a:t>
            </a:r>
            <a:r>
              <a:rPr lang="en-US" sz="3200" dirty="0" smtClean="0"/>
              <a:t>$112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66286" cy="4509580"/>
          </a:xfrm>
        </p:spPr>
      </p:pic>
    </p:spTree>
    <p:extLst>
      <p:ext uri="{BB962C8B-B14F-4D97-AF65-F5344CB8AC3E}">
        <p14:creationId xmlns:p14="http://schemas.microsoft.com/office/powerpoint/2010/main" val="397284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PYNQ-Z2 </a:t>
            </a:r>
            <a:r>
              <a:rPr lang="en-US" sz="3200" dirty="0" smtClean="0"/>
              <a:t>$123 at Newark</a:t>
            </a:r>
            <a:br>
              <a:rPr lang="en-US" sz="3200" dirty="0" smtClean="0"/>
            </a:br>
            <a:r>
              <a:rPr lang="en-US" sz="3200" dirty="0" smtClean="0"/>
              <a:t>(for the more advanced user)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5979463"/>
            <a:ext cx="651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FPGA boards with microprocessor cores typically use serial terminal</a:t>
            </a:r>
          </a:p>
          <a:p>
            <a:r>
              <a:rPr lang="en-US" dirty="0" smtClean="0"/>
              <a:t> for user IO and thus fewer switches, buttons &amp; LEDs needed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2144" cy="4525963"/>
          </a:xfrm>
        </p:spPr>
      </p:pic>
    </p:spTree>
    <p:extLst>
      <p:ext uri="{BB962C8B-B14F-4D97-AF65-F5344CB8AC3E}">
        <p14:creationId xmlns:p14="http://schemas.microsoft.com/office/powerpoint/2010/main" val="90461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MiniStar</a:t>
            </a:r>
            <a:r>
              <a:rPr lang="en-US" dirty="0" smtClean="0"/>
              <a:t> experiment kit $69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/>
              <a:t>Gowin</a:t>
            </a:r>
            <a:r>
              <a:rPr lang="en-US" sz="3600" dirty="0" smtClean="0"/>
              <a:t> FPGA with ARM Cortex M3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78" y="1100548"/>
            <a:ext cx="3505200" cy="5571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161872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2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7397</TotalTime>
  <Words>1482</Words>
  <Application>Microsoft Office PowerPoint</Application>
  <PresentationFormat>On-screen Show (4:3)</PresentationFormat>
  <Paragraphs>277</Paragraphs>
  <Slides>26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Low Cost FPGA Boards their tools &amp; course material</vt:lpstr>
      <vt:lpstr>Considerations</vt:lpstr>
      <vt:lpstr>Under $40 &amp; some built-in IO</vt:lpstr>
      <vt:lpstr>Very little built-in IO $25-30</vt:lpstr>
      <vt:lpstr>DE10-Lite board $77</vt:lpstr>
      <vt:lpstr>Basys 3 Artix-7 $112</vt:lpstr>
      <vt:lpstr>Boolean board $69</vt:lpstr>
      <vt:lpstr>PYNQ-Z2 $123 at Newark (for the more advanced user)</vt:lpstr>
      <vt:lpstr>MiniStar experiment kit $69 Gowin FPGA with ARM Cortex M3</vt:lpstr>
      <vt:lpstr>Built-in IO Done Just Right</vt:lpstr>
      <vt:lpstr>PowerPoint Presentation</vt:lpstr>
      <vt:lpstr>FPGA board rankings</vt:lpstr>
      <vt:lpstr>Educational programs</vt:lpstr>
      <vt:lpstr>Intel/Altera academic program</vt:lpstr>
      <vt:lpstr>Xilinx university program</vt:lpstr>
      <vt:lpstr>Conclusions</vt:lpstr>
      <vt:lpstr>Gotchas</vt:lpstr>
      <vt:lpstr>FPGA Application Areas</vt:lpstr>
      <vt:lpstr>Low End Applications</vt:lpstr>
      <vt:lpstr>Mid-scale Applications</vt:lpstr>
      <vt:lpstr>High End Applications</vt:lpstr>
      <vt:lpstr>The chip manufacturers</vt:lpstr>
      <vt:lpstr>References</vt:lpstr>
      <vt:lpstr>Request for support</vt:lpstr>
      <vt:lpstr>Altera FPGA Study Board $59 &amp; $69</vt:lpstr>
      <vt:lpstr>Blackboard $136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521</cp:revision>
  <cp:lastPrinted>2022-03-24T23:40:13Z</cp:lastPrinted>
  <dcterms:created xsi:type="dcterms:W3CDTF">2015-03-15T00:52:45Z</dcterms:created>
  <dcterms:modified xsi:type="dcterms:W3CDTF">2022-07-18T03:30:44Z</dcterms:modified>
</cp:coreProperties>
</file>